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47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y="5143500" cx="9144000"/>
  <p:notesSz cx="6858000" cy="9144000"/>
  <p:embeddedFontLst>
    <p:embeddedFont>
      <p:font typeface="Playfair Display"/>
      <p:regular r:id="rId53"/>
      <p:bold r:id="rId54"/>
      <p:italic r:id="rId55"/>
      <p:boldItalic r:id="rId56"/>
    </p:embeddedFont>
    <p:embeddedFont>
      <p:font typeface="Montserrat"/>
      <p:regular r:id="rId57"/>
      <p:bold r:id="rId58"/>
      <p:italic r:id="rId59"/>
      <p:boldItalic r:id="rId60"/>
    </p:embeddedFont>
    <p:embeddedFont>
      <p:font typeface="Oswald"/>
      <p:regular r:id="rId61"/>
      <p:bold r:id="rId6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font" Target="fonts/Oswald-bold.fntdata"/><Relationship Id="rId61" Type="http://schemas.openxmlformats.org/officeDocument/2006/relationships/font" Target="fonts/Oswald-regular.fntdata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60" Type="http://schemas.openxmlformats.org/officeDocument/2006/relationships/font" Target="fonts/Montserrat-boldItalic.fntdata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font" Target="fonts/PlayfairDisplay-regular.fntdata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font" Target="fonts/PlayfairDisplay-italic.fntdata"/><Relationship Id="rId10" Type="http://schemas.openxmlformats.org/officeDocument/2006/relationships/slide" Target="slides/slide5.xml"/><Relationship Id="rId54" Type="http://schemas.openxmlformats.org/officeDocument/2006/relationships/font" Target="fonts/PlayfairDisplay-bold.fntdata"/><Relationship Id="rId13" Type="http://schemas.openxmlformats.org/officeDocument/2006/relationships/slide" Target="slides/slide8.xml"/><Relationship Id="rId57" Type="http://schemas.openxmlformats.org/officeDocument/2006/relationships/font" Target="fonts/Montserrat-regular.fntdata"/><Relationship Id="rId12" Type="http://schemas.openxmlformats.org/officeDocument/2006/relationships/slide" Target="slides/slide7.xml"/><Relationship Id="rId56" Type="http://schemas.openxmlformats.org/officeDocument/2006/relationships/font" Target="fonts/PlayfairDisplay-boldItalic.fntdata"/><Relationship Id="rId15" Type="http://schemas.openxmlformats.org/officeDocument/2006/relationships/slide" Target="slides/slide10.xml"/><Relationship Id="rId59" Type="http://schemas.openxmlformats.org/officeDocument/2006/relationships/font" Target="fonts/Montserrat-italic.fntdata"/><Relationship Id="rId14" Type="http://schemas.openxmlformats.org/officeDocument/2006/relationships/slide" Target="slides/slide9.xml"/><Relationship Id="rId58" Type="http://schemas.openxmlformats.org/officeDocument/2006/relationships/font" Target="fonts/Montserrat-bold.fntdata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" name="Google Shape;56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## Inhalte des Vortrags</a:t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Der Vortrag deckt eine breite Palette an Themen ab, die für den sicheren Umgang mit digitalen Technologien entscheidend sind:</a:t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**Grundlagen der IT-Sicherheit**: Erfahren Sie, wie Sie starke Passwörter erstellen, Zwei-Faktor-Authentifizierung (2FA) nutzen und durch regelmäßige Software-Updates Sicherheitslücken schließen.</a:t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**Moderne Betrugsmaschen**: Lernen Sie, Phishing-E-Mails zu erkennen und sich vor KI-gestützten Betrügereien wie dem modernen Enkeltrick mit Stimmencloning zu schützen. </a:t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**Schutz für Kinder und Privatsphäre**: Verstehen Sie die Gefahren von Cyber-Grooming und Doxxing und wie Sie Ihre persönlichen Daten in sozialen Medien sichern.</a:t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**Smartphone-Sicherheit**: Erhalten Sie Tipps zur sicheren Nutzung von Apps und öffentlichen WLANs.</a:t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de" sz="1200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Durch anschauliche Live-Demos und praxisnahe Beispiele macht Christopher komplexe Themen verständlich. Zum Beispiel zeigt er, wie man einen Passwort-Manager einrichtet oder verdächtige E-Mails identifiziert, und demonstriert, wie man Privatsphäre-Einstellungen in sozialen Medien anpasst.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3846fe59f6d_0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3846fe59f6d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7fd01bc30d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7fd01bc30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3846fe59f6d_0_2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" name="Google Shape;143;g3846fe59f6d_0_2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846fe59f6d_0_2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846fe59f6d_0_2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833f3725e8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833f3725e8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3846fe59f6d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3846fe59f6d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3877f8772af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3877f8772af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g3846fe59f6d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" name="Google Shape;186;g3846fe59f6d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g3846fe59f6d_0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Google Shape;193;g3846fe59f6d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877f8772af_0_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9" name="Google Shape;199;g3877f8772af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37c66267fe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37c66267fe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g3846fe59f6d_0_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5" name="Google Shape;205;g3846fe59f6d_0_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3877f8772af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3877f8772a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846fe59f6d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3846fe59f6d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833f3725e8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833f3725e8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833f3725e8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833f3725e8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846fe59f6d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846fe59f6d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3846fe59f6d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3846fe59f6d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3877f8772af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3877f8772af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3846fe59f6d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3846fe59f6d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3833f3725e8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4" name="Google Shape;274;g3833f3725e8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48ce26680f_0_79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48ce26680f_0_7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g3877f8772af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" name="Google Shape;280;g3877f8772af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846fe59f6d_0_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846fe59f6d_0_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3846fe59f6d_0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3846fe59f6d_0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g3846fe59f6d_0_9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Google Shape;299;g3846fe59f6d_0_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846fe59f6d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846fe59f6d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846fe59f6d_0_2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4" name="Google Shape;314;g3846fe59f6d_0_2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g3846fe59f6d_0_2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1" name="Google Shape;321;g3846fe59f6d_0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3833f3725e8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3833f3725e8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3846fe59f6d_0_2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4" name="Google Shape;334;g3846fe59f6d_0_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g3833f3725e8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1" name="Google Shape;341;g3833f3725e8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3846fe59f6d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3846fe59f6d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g3846fe59f6d_0_10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Google Shape;347;g3846fe59f6d_0_10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g3846fe59f6d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3" name="Google Shape;353;g3846fe59f6d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3846fe59f6d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0" name="Google Shape;360;g3846fe59f6d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3846fe59f6d_0_10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3846fe59f6d_0_10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1" name="Shape 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Google Shape;372;g3846fe59f6d_0_1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3" name="Google Shape;373;g3846fe59f6d_0_1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g3846fe59f6d_0_1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9" name="Google Shape;379;g3846fe59f6d_0_1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3846fe59f6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9" name="Google Shape;389;g3846fe59f6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g3846fe59f6d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7" name="Google Shape;397;g3846fe59f6d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877f8772af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877f8772af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3846fe59f6d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3846fe59f6d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3846fe59f6d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3846fe59f6d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3846fe59f6d_0_20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Google Shape;113;g3846fe59f6d_0_2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3846fe59f6d_0_17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3846fe59f6d_0_17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4286250" y="0"/>
            <a:ext cx="723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4358475" y="0"/>
            <a:ext cx="38532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6800"/>
              <a:buFont typeface="Playfair Display"/>
              <a:buNone/>
              <a:defRPr b="1" sz="6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  <a:solidFill>
            <a:schemeClr val="dk2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Montserrat"/>
              <a:buNone/>
              <a:defRPr b="1" sz="2400">
                <a:solidFill>
                  <a:schemeClr val="l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999925"/>
            <a:ext cx="8520600" cy="214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Font typeface="Montserrat"/>
              <a:buNone/>
              <a:defRPr sz="14000"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dk1"/>
                </a:highlight>
              </a:defRPr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dk1"/>
                </a:highlight>
              </a:defRPr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dk1"/>
                </a:highlight>
              </a:defRPr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dk1"/>
                </a:highlight>
              </a:defRPr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accent4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 rot="5400000">
            <a:off x="4550700" y="-498600"/>
            <a:ext cx="42600" cy="84558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" name="Google Shape;17;p3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Font typeface="Playfair Display"/>
              <a:buNone/>
              <a:defRPr b="1" sz="4800"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5" name="Google Shape;25;p5"/>
          <p:cNvSpPr txBox="1"/>
          <p:nvPr>
            <p:ph idx="1" type="body"/>
          </p:nvPr>
        </p:nvSpPr>
        <p:spPr>
          <a:xfrm>
            <a:off x="3117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6" name="Google Shape;26;p5"/>
          <p:cNvSpPr txBox="1"/>
          <p:nvPr>
            <p:ph idx="2" type="body"/>
          </p:nvPr>
        </p:nvSpPr>
        <p:spPr>
          <a:xfrm>
            <a:off x="4832400" y="1234050"/>
            <a:ext cx="39999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3" name="Google Shape;33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4" name="Google Shape;34;p7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Playfair Display"/>
              <a:buNone/>
              <a:defRPr sz="5400">
                <a:solidFill>
                  <a:schemeClr val="lt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37" name="Google Shape;37;p8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-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081675"/>
            <a:ext cx="4045200" cy="1786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921401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>
                <a:highlight>
                  <a:schemeClr val="lt1"/>
                </a:highlight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>
                <a:highlight>
                  <a:schemeClr val="lt1"/>
                </a:highlight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>
                <a:highlight>
                  <a:schemeClr val="lt1"/>
                </a:highlight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>
                <a:highlight>
                  <a:schemeClr val="lt1"/>
                </a:highlight>
              </a:defRPr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>
                <a:highlight>
                  <a:schemeClr val="dk1"/>
                </a:highlight>
              </a:defRPr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pop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swald"/>
              <a:buNone/>
              <a:defRPr sz="3000">
                <a:solidFill>
                  <a:schemeClr val="dk2"/>
                </a:solidFill>
                <a:highlight>
                  <a:schemeClr val="dk1"/>
                </a:highlight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layfair Display"/>
              <a:buChar char="●"/>
              <a:defRPr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●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○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layfair Display"/>
              <a:buChar char="■"/>
              <a:defRPr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97999" y="468875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med">
        <p14:flip dir="l"/>
      </p:transition>
    </mc:Choice>
    <mc:Fallback>
      <p:transition spd="med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Relationship Id="rId4" Type="http://schemas.openxmlformats.org/officeDocument/2006/relationships/hyperlink" Target="https://dreher.in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png"/><Relationship Id="rId4" Type="http://schemas.openxmlformats.org/officeDocument/2006/relationships/hyperlink" Target="https://www.hivesystems.com/blog/are-your-passwords-in-the-green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8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9.png"/><Relationship Id="rId4" Type="http://schemas.openxmlformats.org/officeDocument/2006/relationships/image" Target="../media/image37.png"/><Relationship Id="rId5" Type="http://schemas.openxmlformats.org/officeDocument/2006/relationships/hyperlink" Target="https://www.faz.net/kaufkompass/test/der-beste-passwort-manager/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://drive.google.com/file/d/1QcwWr2rGjDopqP0I2MsbLf75W6uZCMzb/view" TargetMode="External"/><Relationship Id="rId4" Type="http://schemas.openxmlformats.org/officeDocument/2006/relationships/image" Target="../media/image33.jpg"/><Relationship Id="rId5" Type="http://schemas.openxmlformats.org/officeDocument/2006/relationships/hyperlink" Target="https://www.bsi.bund.de/DE/Themen/Verbraucherinnen-und-Verbraucher/Informationen-und-Empfehlungen/Cyber-Sicherheitsempfehlungen/Accountschutz/Zwei-Faktor-Authentisierung/zwei-faktor-authentisierung_node.html" TargetMode="Externa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6.png"/><Relationship Id="rId4" Type="http://schemas.openxmlformats.org/officeDocument/2006/relationships/image" Target="../media/image31.png"/><Relationship Id="rId5" Type="http://schemas.openxmlformats.org/officeDocument/2006/relationships/image" Target="../media/image22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3.png"/><Relationship Id="rId4" Type="http://schemas.openxmlformats.org/officeDocument/2006/relationships/hyperlink" Target="https://de.wikipedia.org/wiki/Geplante_Obsoleszenz" TargetMode="External"/><Relationship Id="rId5" Type="http://schemas.openxmlformats.org/officeDocument/2006/relationships/image" Target="../media/image3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0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28.png"/><Relationship Id="rId4" Type="http://schemas.openxmlformats.org/officeDocument/2006/relationships/hyperlink" Target="https://www.heise.de/news/Windows-10-weist-auf-Verlaengerung-fuer-Sicherheitsupdates-hin-10673747.html" TargetMode="Externa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0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7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9.png"/><Relationship Id="rId4" Type="http://schemas.openxmlformats.org/officeDocument/2006/relationships/hyperlink" Target="https://www.tagesschau.de/ausland/asien/myanmar-scam-zentren-befreiung-100.html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41.png"/><Relationship Id="rId4" Type="http://schemas.openxmlformats.org/officeDocument/2006/relationships/image" Target="../media/image3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3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2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35.png"/><Relationship Id="rId4" Type="http://schemas.openxmlformats.org/officeDocument/2006/relationships/hyperlink" Target="https://www.vzhh.de/themen/finanzen/konto-karte/phishing-angriff-aufs-konto-jetzt-auch-als-brief-post" TargetMode="Externa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3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hyperlink" Target="http://drive.google.com/file/d/1FKDI9znx2ZT1QbUH2EhHNB645wcgx0T0/view" TargetMode="External"/><Relationship Id="rId4" Type="http://schemas.openxmlformats.org/officeDocument/2006/relationships/image" Target="../media/image42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46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7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4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9.png"/><Relationship Id="rId4" Type="http://schemas.openxmlformats.org/officeDocument/2006/relationships/image" Target="../media/image4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hyperlink" Target="https://www.verbraucherzentrale.de/wissen/digitale-welt/datenschutz/oeffentliche-wlannetze-sicher-nutzen-darauf-sollten-sie-achten-19264" TargetMode="External"/><Relationship Id="rId4" Type="http://schemas.openxmlformats.org/officeDocument/2006/relationships/image" Target="../media/image48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Relationship Id="rId5" Type="http://schemas.openxmlformats.org/officeDocument/2006/relationships/image" Target="../media/image6.png"/><Relationship Id="rId6" Type="http://schemas.openxmlformats.org/officeDocument/2006/relationships/image" Target="../media/image4.png"/><Relationship Id="rId7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ctr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 überlebe ich im digitalen Dschungel? </a:t>
            </a:r>
            <a:endParaRPr/>
          </a:p>
        </p:txBody>
      </p:sp>
      <p:sp>
        <p:nvSpPr>
          <p:cNvPr id="59" name="Google Shape;59;p13"/>
          <p:cNvSpPr txBox="1"/>
          <p:nvPr>
            <p:ph idx="1" type="subTitle"/>
          </p:nvPr>
        </p:nvSpPr>
        <p:spPr>
          <a:xfrm>
            <a:off x="344250" y="3550650"/>
            <a:ext cx="49101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7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Wieso hat mir das bisher keiner gezeigt?</a:t>
            </a:r>
            <a:endParaRPr/>
          </a:p>
        </p:txBody>
      </p:sp>
      <p:pic>
        <p:nvPicPr>
          <p:cNvPr id="60" name="Google Shape;60;p13" title="drehergroup-logo_enhanced-fotor-bg-remover-20250731211035-fotor-2025073121167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23865" y="3932771"/>
            <a:ext cx="1255127" cy="1255127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344250" y="4128450"/>
            <a:ext cx="3894300" cy="101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Christopher Bleckmann-Dreher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IT-Sicherheitsexperte, Talheim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12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https://dreher.in</a:t>
            </a: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Zeigt wie unsicher unsere moderne Welt ist</a:t>
            </a:r>
            <a:endParaRPr/>
          </a:p>
        </p:txBody>
      </p:sp>
      <p:pic>
        <p:nvPicPr>
          <p:cNvPr id="134" name="Google Shape;134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81625"/>
            <a:ext cx="5731465" cy="3820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Die drei Säulen der IT-Sicherheit</a:t>
            </a:r>
            <a:endParaRPr/>
          </a:p>
        </p:txBody>
      </p:sp>
      <p:pic>
        <p:nvPicPr>
          <p:cNvPr id="140" name="Google Shape;140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8250" y="1017725"/>
            <a:ext cx="6067500" cy="4967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Was bedeutet das nun für jeden von uns?</a:t>
            </a:r>
            <a:endParaRPr/>
          </a:p>
        </p:txBody>
      </p:sp>
      <p:sp>
        <p:nvSpPr>
          <p:cNvPr id="146" name="Google Shape;146;p2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Arial"/>
              <a:buChar char="-"/>
            </a:pPr>
            <a:r>
              <a:rPr lang="de" sz="2100">
                <a:latin typeface="Arial"/>
                <a:ea typeface="Arial"/>
                <a:cs typeface="Arial"/>
                <a:sym typeface="Arial"/>
              </a:rPr>
              <a:t>Vertraulichkeit:</a:t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Arial"/>
              <a:buChar char="-"/>
            </a:pPr>
            <a:r>
              <a:rPr lang="de" sz="1700">
                <a:latin typeface="Arial"/>
                <a:ea typeface="Arial"/>
                <a:cs typeface="Arial"/>
                <a:sym typeface="Arial"/>
              </a:rPr>
              <a:t>Zugangsdaten zu sensiblen Bereichen (Online-Banking, Online-Shopping. Gesundheit, Kommunikation)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Arial"/>
              <a:buChar char="-"/>
            </a:pPr>
            <a:r>
              <a:rPr lang="de" sz="1700">
                <a:latin typeface="Arial"/>
                <a:ea typeface="Arial"/>
                <a:cs typeface="Arial"/>
                <a:sym typeface="Arial"/>
              </a:rPr>
              <a:t>Weitere sensible persönliche Daten (Kontodaten, Kreditkarten-Informationen, .. )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Arial"/>
              <a:buChar char="-"/>
            </a:pPr>
            <a:r>
              <a:rPr lang="de" sz="2100">
                <a:latin typeface="Arial"/>
                <a:ea typeface="Arial"/>
                <a:cs typeface="Arial"/>
                <a:sym typeface="Arial"/>
              </a:rPr>
              <a:t>Integrität:</a:t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-336550" lvl="1" marL="914400" rtl="0" algn="l">
              <a:spcBef>
                <a:spcPts val="0"/>
              </a:spcBef>
              <a:spcAft>
                <a:spcPts val="0"/>
              </a:spcAft>
              <a:buSzPts val="1700"/>
              <a:buFont typeface="Arial"/>
              <a:buChar char="-"/>
            </a:pPr>
            <a:r>
              <a:rPr lang="de" sz="1700">
                <a:latin typeface="Arial"/>
                <a:ea typeface="Arial"/>
                <a:cs typeface="Arial"/>
                <a:sym typeface="Arial"/>
              </a:rPr>
              <a:t>Oft eine spürbare Folge aus dem Verlust der Vertraulichkeit: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-336550" lvl="2" marL="1371600" rtl="0" algn="l">
              <a:spcBef>
                <a:spcPts val="0"/>
              </a:spcBef>
              <a:spcAft>
                <a:spcPts val="0"/>
              </a:spcAft>
              <a:buSzPts val="1700"/>
              <a:buFont typeface="Arial"/>
              <a:buChar char="-"/>
            </a:pPr>
            <a:r>
              <a:rPr lang="de" sz="1700">
                <a:latin typeface="Arial"/>
                <a:ea typeface="Arial"/>
                <a:cs typeface="Arial"/>
                <a:sym typeface="Arial"/>
              </a:rPr>
              <a:t>Geld Weg, Zugang nicht mehr möglich, Einkaufen / Agieren in Ihrem Namen</a:t>
            </a:r>
            <a:endParaRPr sz="17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Mein persönliches Bedrohungsmodell</a:t>
            </a:r>
            <a:endParaRPr/>
          </a:p>
        </p:txBody>
      </p:sp>
      <p:sp>
        <p:nvSpPr>
          <p:cNvPr id="152" name="Google Shape;152;p25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Welche Dinge muss jmd. über mich Wissen / mir antun, um mir zu Schaden?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Was sind mögliche Angriffsvektoren?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Wenn du dich und den Feind kennst, brauchst du den</a:t>
            </a:r>
            <a:br>
              <a:rPr lang="de">
                <a:latin typeface="Arial"/>
                <a:ea typeface="Arial"/>
                <a:cs typeface="Arial"/>
                <a:sym typeface="Arial"/>
              </a:rPr>
            </a:br>
            <a:r>
              <a:rPr lang="de">
                <a:latin typeface="Arial"/>
                <a:ea typeface="Arial"/>
                <a:cs typeface="Arial"/>
                <a:sym typeface="Arial"/>
              </a:rPr>
              <a:t>Ausgang von hundert Schlachten nicht zu fürchten. </a:t>
            </a:r>
            <a:br>
              <a:rPr lang="de">
                <a:latin typeface="Arial"/>
                <a:ea typeface="Arial"/>
                <a:cs typeface="Arial"/>
                <a:sym typeface="Arial"/>
              </a:rPr>
            </a:br>
            <a:r>
              <a:rPr lang="de">
                <a:latin typeface="Arial"/>
                <a:ea typeface="Arial"/>
                <a:cs typeface="Arial"/>
                <a:sym typeface="Arial"/>
              </a:rPr>
              <a:t>Wenn du dich selbst kennst, doch nicht den Feind, wirst</a:t>
            </a:r>
            <a:br>
              <a:rPr lang="de">
                <a:latin typeface="Arial"/>
                <a:ea typeface="Arial"/>
                <a:cs typeface="Arial"/>
                <a:sym typeface="Arial"/>
              </a:rPr>
            </a:br>
            <a:r>
              <a:rPr lang="de">
                <a:latin typeface="Arial"/>
                <a:ea typeface="Arial"/>
                <a:cs typeface="Arial"/>
                <a:sym typeface="Arial"/>
              </a:rPr>
              <a:t>du für jeden Sieg, den du erringst, eine Niederlage erleiden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Sie sind hier, Sie machen sich also Gedanken :)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Google Shape;153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98279" y="1727575"/>
            <a:ext cx="2634025" cy="3854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5475" y="-910250"/>
            <a:ext cx="4849800" cy="6385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Der erste Schutzwall: Das Passwort</a:t>
            </a:r>
            <a:endParaRPr/>
          </a:p>
        </p:txBody>
      </p:sp>
      <p:pic>
        <p:nvPicPr>
          <p:cNvPr id="160" name="Google Shape;16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7850" y="1095156"/>
            <a:ext cx="5944599" cy="3718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Lang oder Komplex?</a:t>
            </a:r>
            <a:endParaRPr/>
          </a:p>
        </p:txBody>
      </p:sp>
      <p:sp>
        <p:nvSpPr>
          <p:cNvPr id="166" name="Google Shape;166;p27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de" sz="2200">
                <a:latin typeface="Arial"/>
                <a:ea typeface="Arial"/>
                <a:cs typeface="Arial"/>
                <a:sym typeface="Arial"/>
              </a:rPr>
              <a:t>-Buchstaben (groß und klein), Zahlen, Sonderzeichen (ca. 100 mögliche Zeichen)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7"/>
          <p:cNvSpPr txBox="1"/>
          <p:nvPr/>
        </p:nvSpPr>
        <p:spPr>
          <a:xfrm>
            <a:off x="409150" y="4088700"/>
            <a:ext cx="3154800" cy="10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Option 1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8 stellig, alle Zeichenklassen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68" name="Google Shape;168;p27"/>
          <p:cNvSpPr txBox="1"/>
          <p:nvPr/>
        </p:nvSpPr>
        <p:spPr>
          <a:xfrm>
            <a:off x="3906850" y="4137150"/>
            <a:ext cx="4258800" cy="9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Option 2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21 stellig, Groß-/Kleinbuchstaben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69" name="Google Shape;169;p27"/>
          <p:cNvSpPr txBox="1"/>
          <p:nvPr/>
        </p:nvSpPr>
        <p:spPr>
          <a:xfrm>
            <a:off x="1061650" y="3072550"/>
            <a:ext cx="1849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P%sSwOrt</a:t>
            </a:r>
            <a:endParaRPr sz="3000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70" name="Google Shape;170;p27"/>
          <p:cNvSpPr txBox="1"/>
          <p:nvPr/>
        </p:nvSpPr>
        <p:spPr>
          <a:xfrm>
            <a:off x="4572000" y="3072550"/>
            <a:ext cx="35493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IchB</a:t>
            </a:r>
            <a:r>
              <a:rPr lang="de"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inSehrVielLaenger</a:t>
            </a:r>
            <a:endParaRPr sz="3000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71" name="Google Shape;17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5625" y="15486"/>
            <a:ext cx="3478374" cy="14317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Lang oder Komplex?</a:t>
            </a:r>
            <a:endParaRPr/>
          </a:p>
        </p:txBody>
      </p:sp>
      <p:sp>
        <p:nvSpPr>
          <p:cNvPr id="177" name="Google Shape;177;p28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de" sz="2200">
                <a:latin typeface="Arial"/>
                <a:ea typeface="Arial"/>
                <a:cs typeface="Arial"/>
                <a:sym typeface="Arial"/>
              </a:rPr>
              <a:t>-Buchstaben (groß und klein), Zahlen, Sonderzeichen (ca. 100 mögliche Zeichen)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 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28"/>
          <p:cNvSpPr txBox="1"/>
          <p:nvPr/>
        </p:nvSpPr>
        <p:spPr>
          <a:xfrm>
            <a:off x="409150" y="4088700"/>
            <a:ext cx="3154800" cy="10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Option 1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8 stellig, alle Zeichenklassen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79" name="Google Shape;179;p28"/>
          <p:cNvSpPr txBox="1"/>
          <p:nvPr/>
        </p:nvSpPr>
        <p:spPr>
          <a:xfrm>
            <a:off x="3906850" y="4137150"/>
            <a:ext cx="4258800" cy="95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Option 2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21 stellig, Groß-/Kleinbuchstaben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80" name="Google Shape;180;p28"/>
          <p:cNvSpPr txBox="1"/>
          <p:nvPr/>
        </p:nvSpPr>
        <p:spPr>
          <a:xfrm>
            <a:off x="1061650" y="3072550"/>
            <a:ext cx="18498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P%sSwOrt</a:t>
            </a:r>
            <a:endParaRPr sz="3000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81" name="Google Shape;181;p28"/>
          <p:cNvSpPr txBox="1"/>
          <p:nvPr/>
        </p:nvSpPr>
        <p:spPr>
          <a:xfrm>
            <a:off x="4572000" y="3072550"/>
            <a:ext cx="35493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3000">
                <a:solidFill>
                  <a:schemeClr val="dk2"/>
                </a:solidFill>
                <a:latin typeface="Oswald"/>
                <a:ea typeface="Oswald"/>
                <a:cs typeface="Oswald"/>
                <a:sym typeface="Oswald"/>
              </a:rPr>
              <a:t>IchBinSehrVielLaenger</a:t>
            </a:r>
            <a:endParaRPr sz="3000">
              <a:solidFill>
                <a:schemeClr val="dk2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pic>
        <p:nvPicPr>
          <p:cNvPr id="182" name="Google Shape;18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65625" y="15486"/>
            <a:ext cx="3478374" cy="1431774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28"/>
          <p:cNvSpPr/>
          <p:nvPr/>
        </p:nvSpPr>
        <p:spPr>
          <a:xfrm>
            <a:off x="699075" y="2428900"/>
            <a:ext cx="2455500" cy="1980000"/>
          </a:xfrm>
          <a:prstGeom prst="mathMultiply">
            <a:avLst>
              <a:gd fmla="val 23520" name="adj1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Die Länge machts</a:t>
            </a:r>
            <a:endParaRPr/>
          </a:p>
        </p:txBody>
      </p:sp>
      <p:pic>
        <p:nvPicPr>
          <p:cNvPr id="189" name="Google Shape;18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17725"/>
            <a:ext cx="6792036" cy="3820974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9"/>
          <p:cNvSpPr txBox="1"/>
          <p:nvPr/>
        </p:nvSpPr>
        <p:spPr>
          <a:xfrm>
            <a:off x="300875" y="4718904"/>
            <a:ext cx="88431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sz="18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https://www.hivesystems.com/blog/are-your-passwords-in-the-green</a:t>
            </a: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Ok ein langes Passwort, das schaffe ich …</a:t>
            </a:r>
            <a:endParaRPr/>
          </a:p>
        </p:txBody>
      </p:sp>
      <p:pic>
        <p:nvPicPr>
          <p:cNvPr id="196" name="Google Shape;19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3625" y="1170125"/>
            <a:ext cx="6893246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Passworthygiene - https://haveibeenpwned.com/</a:t>
            </a:r>
            <a:endParaRPr/>
          </a:p>
        </p:txBody>
      </p:sp>
      <p:pic>
        <p:nvPicPr>
          <p:cNvPr id="202" name="Google Shape;202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70125"/>
            <a:ext cx="7139683" cy="3820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4"/>
          <p:cNvPicPr preferRelativeResize="0"/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131900" y="-564162"/>
            <a:ext cx="9407802" cy="6271824"/>
          </a:xfrm>
          <a:prstGeom prst="rect">
            <a:avLst/>
          </a:prstGeom>
          <a:noFill/>
          <a:ln>
            <a:noFill/>
          </a:ln>
          <a:effectLst>
            <a:reflection blurRad="0" dir="5400000" dist="38100" endA="0" endPos="30000" fadeDir="5400012" kx="0" rotWithShape="0" algn="bl" stPos="0" sy="-100000" ky="0"/>
          </a:effectLst>
        </p:spPr>
      </p:pic>
      <p:sp>
        <p:nvSpPr>
          <p:cNvPr id="67" name="Google Shape;67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Über Mich</a:t>
            </a:r>
            <a:endParaRPr/>
          </a:p>
        </p:txBody>
      </p:sp>
      <p:sp>
        <p:nvSpPr>
          <p:cNvPr id="68" name="Google Shape;68;p1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/>
              <a:t>Realschule-Wirtschaftsgymnasium (2004)-Zivildienst-Studium-Berater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/>
              <a:t>IT-Sicherheit seit 15+ Jahren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/>
              <a:t>Hacker (neugieriger Mensch)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"/>
              <a:t>Technik Nerd</a:t>
            </a:r>
            <a:endParaRPr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014656"/>
            <a:ext cx="9144000" cy="21288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0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oogle Shape;207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14963" y="528500"/>
            <a:ext cx="5048625" cy="2836675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Passwortmanager</a:t>
            </a:r>
            <a:endParaRPr/>
          </a:p>
        </p:txBody>
      </p:sp>
      <p:sp>
        <p:nvSpPr>
          <p:cNvPr id="209" name="Google Shape;209;p32"/>
          <p:cNvSpPr txBox="1"/>
          <p:nvPr/>
        </p:nvSpPr>
        <p:spPr>
          <a:xfrm>
            <a:off x="750325" y="3422375"/>
            <a:ext cx="73779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</a:rPr>
              <a:t>Idee: Ich merke mir nur noch ein starkes (langes) Passwort und habe auf allen meinen Geräten Zugriff auf alle anderen Passwörter.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1800">
                <a:solidFill>
                  <a:schemeClr val="dk2"/>
                </a:solidFill>
              </a:rPr>
              <a:t>Achtung vergessen wir dieses Passwort ist alles verloren</a:t>
            </a:r>
            <a:endParaRPr b="1"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Passwortmanager</a:t>
            </a:r>
            <a:endParaRPr/>
          </a:p>
        </p:txBody>
      </p:sp>
      <p:pic>
        <p:nvPicPr>
          <p:cNvPr id="215" name="Google Shape;21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88125" y="1017725"/>
            <a:ext cx="5294654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34"/>
          <p:cNvPicPr preferRelativeResize="0"/>
          <p:nvPr/>
        </p:nvPicPr>
        <p:blipFill>
          <a:blip r:embed="rId3">
            <a:alphaModFix amt="10000"/>
          </a:blip>
          <a:stretch>
            <a:fillRect/>
          </a:stretch>
        </p:blipFill>
        <p:spPr>
          <a:xfrm>
            <a:off x="-119450" y="-308450"/>
            <a:ext cx="9424601" cy="5785999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Passwortmanager Empfehlung</a:t>
            </a:r>
            <a:endParaRPr/>
          </a:p>
        </p:txBody>
      </p:sp>
      <p:sp>
        <p:nvSpPr>
          <p:cNvPr id="222" name="Google Shape;222;p3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Alles ist besser als Keiner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Ein geheimer Notizblock gilt auch :)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t/>
            </a:r>
            <a:endParaRPr/>
          </a:p>
        </p:txBody>
      </p:sp>
      <p:pic>
        <p:nvPicPr>
          <p:cNvPr id="223" name="Google Shape;223;p34"/>
          <p:cNvPicPr preferRelativeResize="0"/>
          <p:nvPr/>
        </p:nvPicPr>
        <p:blipFill rotWithShape="1">
          <a:blip r:embed="rId4">
            <a:alphaModFix/>
          </a:blip>
          <a:srcRect b="0" l="13081" r="14286" t="6515"/>
          <a:stretch/>
        </p:blipFill>
        <p:spPr>
          <a:xfrm>
            <a:off x="789950" y="2049850"/>
            <a:ext cx="3479798" cy="2519024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34"/>
          <p:cNvSpPr txBox="1"/>
          <p:nvPr/>
        </p:nvSpPr>
        <p:spPr>
          <a:xfrm>
            <a:off x="831800" y="4732025"/>
            <a:ext cx="8251800" cy="3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sz="18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5"/>
              </a:rPr>
              <a:t>https://www.faz.net/kaufkompass/test/der-beste-passwort-manager/</a:t>
            </a: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3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Zweiter Schritt: Zwei-Faktor-Authentifizierung (2FA)</a:t>
            </a:r>
            <a:endParaRPr/>
          </a:p>
        </p:txBody>
      </p:sp>
      <p:pic>
        <p:nvPicPr>
          <p:cNvPr id="230" name="Google Shape;230;p35" title="BSIfB_Animation_Zwei-Faktor-Authentisierung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0750" y="963875"/>
            <a:ext cx="6589339" cy="370650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5"/>
          <p:cNvSpPr txBox="1"/>
          <p:nvPr/>
        </p:nvSpPr>
        <p:spPr>
          <a:xfrm>
            <a:off x="241200" y="4561197"/>
            <a:ext cx="8661600" cy="24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sz="10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5"/>
              </a:rPr>
              <a:t>https://www.bsi.bund.de/DE/Themen/Verbraucherinnen-und-Verbraucher/Informationen-und-Empfehlungen/Cyber-Sicherheitsempfehlungen/Accountschutz/Zwei-Faktor-Authentisierung/zwei-faktor-authentisierung_node.html</a:t>
            </a:r>
            <a:r>
              <a:rPr lang="de" sz="1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0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Immer up-to-date bleiben: Software-Updates</a:t>
            </a:r>
            <a:endParaRPr/>
          </a:p>
        </p:txBody>
      </p:sp>
      <p:sp>
        <p:nvSpPr>
          <p:cNvPr id="237" name="Google Shape;237;p36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100">
                <a:latin typeface="Arial"/>
                <a:ea typeface="Arial"/>
                <a:cs typeface="Arial"/>
                <a:sym typeface="Arial"/>
              </a:rPr>
              <a:t>Updates sind Sicherheits-Patches:</a:t>
            </a:r>
            <a:r>
              <a:rPr lang="de" sz="2100">
                <a:latin typeface="Arial"/>
                <a:ea typeface="Arial"/>
                <a:cs typeface="Arial"/>
                <a:sym typeface="Arial"/>
              </a:rPr>
              <a:t> Sie schließen bekannte Sicherheitslücken, die Angreifer ausnutzen können.</a:t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100">
                <a:latin typeface="Arial"/>
                <a:ea typeface="Arial"/>
                <a:cs typeface="Arial"/>
                <a:sym typeface="Arial"/>
              </a:rPr>
              <a:t>Regelmäßigkeit ist entscheidend:</a:t>
            </a:r>
            <a:endParaRPr b="1" sz="2100"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1200"/>
              </a:spcBef>
              <a:spcAft>
                <a:spcPts val="0"/>
              </a:spcAft>
              <a:buSzPts val="2100"/>
              <a:buFont typeface="Arial"/>
              <a:buChar char="●"/>
            </a:pPr>
            <a:r>
              <a:rPr lang="de" sz="2100">
                <a:latin typeface="Arial"/>
                <a:ea typeface="Arial"/>
                <a:cs typeface="Arial"/>
                <a:sym typeface="Arial"/>
              </a:rPr>
              <a:t>Aktivieren Sie automatische Updates, wenn möglich.</a:t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Font typeface="Arial"/>
              <a:buChar char="●"/>
            </a:pPr>
            <a:r>
              <a:rPr lang="de" sz="2100">
                <a:latin typeface="Arial"/>
                <a:ea typeface="Arial"/>
                <a:cs typeface="Arial"/>
                <a:sym typeface="Arial"/>
              </a:rPr>
              <a:t>Ignorieren Sie keine Update-Benachrichtigungen.</a:t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100">
                <a:latin typeface="Arial"/>
                <a:ea typeface="Arial"/>
                <a:cs typeface="Arial"/>
                <a:sym typeface="Arial"/>
              </a:rPr>
              <a:t>Anwendungsbereiche:</a:t>
            </a:r>
            <a:r>
              <a:rPr lang="de" sz="2100">
                <a:latin typeface="Arial"/>
                <a:ea typeface="Arial"/>
                <a:cs typeface="Arial"/>
                <a:sym typeface="Arial"/>
              </a:rPr>
              <a:t> Betriebssysteme (Windows, macOS), Browser (Chrome, Firefox), Apps und Antivirus-Programme.</a:t>
            </a:r>
            <a:endParaRPr sz="21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Man muss neugierig sein, oder die Anleitung lesen</a:t>
            </a:r>
            <a:endParaRPr/>
          </a:p>
        </p:txBody>
      </p:sp>
      <p:pic>
        <p:nvPicPr>
          <p:cNvPr id="243" name="Google Shape;243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0275" y="998225"/>
            <a:ext cx="4187789" cy="382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7"/>
          <p:cNvSpPr txBox="1"/>
          <p:nvPr/>
        </p:nvSpPr>
        <p:spPr>
          <a:xfrm>
            <a:off x="1270275" y="4681800"/>
            <a:ext cx="178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Android Handy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45" name="Google Shape;245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69601" y="1479825"/>
            <a:ext cx="4763350" cy="3247751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37"/>
          <p:cNvSpPr txBox="1"/>
          <p:nvPr/>
        </p:nvSpPr>
        <p:spPr>
          <a:xfrm>
            <a:off x="6537000" y="4681800"/>
            <a:ext cx="1780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Windows 10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47" name="Google Shape;247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051071" y="4370225"/>
            <a:ext cx="2899725" cy="773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Ich habe schlechte Nachrichten</a:t>
            </a:r>
            <a:endParaRPr/>
          </a:p>
        </p:txBody>
      </p:sp>
      <p:pic>
        <p:nvPicPr>
          <p:cNvPr id="253" name="Google Shape;253;p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8663" y="1088186"/>
            <a:ext cx="8386673" cy="2386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8"/>
          <p:cNvSpPr txBox="1"/>
          <p:nvPr/>
        </p:nvSpPr>
        <p:spPr>
          <a:xfrm>
            <a:off x="311700" y="3474391"/>
            <a:ext cx="8915400" cy="3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https://de.wikipedia.org/wiki/Geplante_Obsoleszenz</a:t>
            </a: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 </a:t>
            </a:r>
            <a:endParaRPr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255" name="Google Shape;255;p3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2288" y="3867990"/>
            <a:ext cx="3199427" cy="129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3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Hier ein lebendes Beispiel</a:t>
            </a:r>
            <a:endParaRPr/>
          </a:p>
        </p:txBody>
      </p:sp>
      <p:pic>
        <p:nvPicPr>
          <p:cNvPr id="261" name="Google Shape;26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63050" y="136858"/>
            <a:ext cx="2298500" cy="49513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62" name="Google Shape;262;p39"/>
          <p:cNvCxnSpPr/>
          <p:nvPr/>
        </p:nvCxnSpPr>
        <p:spPr>
          <a:xfrm rot="10800000">
            <a:off x="6450775" y="3621575"/>
            <a:ext cx="1581900" cy="398100"/>
          </a:xfrm>
          <a:prstGeom prst="straightConnector1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Danke EU :-)</a:t>
            </a:r>
            <a:endParaRPr/>
          </a:p>
        </p:txBody>
      </p:sp>
      <p:sp>
        <p:nvSpPr>
          <p:cNvPr id="268" name="Google Shape;268;p40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Microsoft für Windows 10 zur weiteren kostenlosen Updateversorgung verpflichtet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9" name="Google Shape;269;p40"/>
          <p:cNvPicPr preferRelativeResize="0"/>
          <p:nvPr/>
        </p:nvPicPr>
        <p:blipFill rotWithShape="1">
          <a:blip r:embed="rId3">
            <a:alphaModFix/>
          </a:blip>
          <a:srcRect b="15297" l="0" r="0" t="0"/>
          <a:stretch/>
        </p:blipFill>
        <p:spPr>
          <a:xfrm>
            <a:off x="1257600" y="1933726"/>
            <a:ext cx="5810250" cy="2767325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40"/>
          <p:cNvSpPr txBox="1"/>
          <p:nvPr/>
        </p:nvSpPr>
        <p:spPr>
          <a:xfrm>
            <a:off x="311700" y="4414005"/>
            <a:ext cx="8694600" cy="80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https://www.heise.de/news/Windows-10-weist-auf-Verlaengerung-fuer-Sicherheitsupdates-hin-10673747.html</a:t>
            </a: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271" name="Google Shape;271;p40"/>
          <p:cNvSpPr/>
          <p:nvPr/>
        </p:nvSpPr>
        <p:spPr>
          <a:xfrm>
            <a:off x="5256325" y="3333875"/>
            <a:ext cx="1736700" cy="1449000"/>
          </a:xfrm>
          <a:prstGeom prst="roundRect">
            <a:avLst>
              <a:gd fmla="val 16667" name="adj"/>
            </a:avLst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Gefährliche Fallen: Moderne Betrugsmaschen</a:t>
            </a:r>
            <a:endParaRPr/>
          </a:p>
        </p:txBody>
      </p:sp>
      <p:sp>
        <p:nvSpPr>
          <p:cNvPr id="277" name="Google Shape;277;p4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latin typeface="Arial"/>
                <a:ea typeface="Arial"/>
                <a:cs typeface="Arial"/>
                <a:sym typeface="Arial"/>
              </a:rPr>
              <a:t>Definition: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Betrugsversuche, die das Vertrauen der Opfer ausnutzen.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latin typeface="Arial"/>
                <a:ea typeface="Arial"/>
                <a:cs typeface="Arial"/>
                <a:sym typeface="Arial"/>
              </a:rPr>
              <a:t>Die häufigsten Maschen: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Phishing, Smishing, Vishing, Quishing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Ausnutzung unserer menschlich Eigenschaften: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Font typeface="Arial"/>
              <a:buChar char="-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Gutgläubigkeit, Hilfsbereitschaft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-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Gier (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Rendite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/ Kryptowährungen)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-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Liebe / Sex (Lovescams)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-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Technische / Fachliche Unwissendheit (das Anleitungsproblem)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AGENDA</a:t>
            </a:r>
            <a:endParaRPr/>
          </a:p>
        </p:txBody>
      </p:sp>
      <p:sp>
        <p:nvSpPr>
          <p:cNvPr id="75" name="Google Shape;75;p15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de" sz="2000"/>
              <a:t>Grundlagen der IT-Sicherheit</a:t>
            </a:r>
            <a:br>
              <a:rPr lang="de" sz="2000"/>
            </a:b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de" sz="2000"/>
              <a:t>Moderne Betrugsmaschen</a:t>
            </a:r>
            <a:br>
              <a:rPr lang="de" sz="2000"/>
            </a:b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de" sz="2000"/>
              <a:t>Schutz für Kinder und Privatsphäre</a:t>
            </a:r>
            <a:br>
              <a:rPr lang="de" sz="2000"/>
            </a:b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de" sz="2000"/>
              <a:t>Smartphone/Tablet -Sicherheit</a:t>
            </a:r>
            <a:br>
              <a:rPr lang="de" sz="2000"/>
            </a:b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AutoNum type="arabicPeriod"/>
            </a:pPr>
            <a:r>
              <a:rPr lang="de" sz="2000"/>
              <a:t>Fragen &amp; Diskussion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5"/>
          <p:cNvSpPr/>
          <p:nvPr/>
        </p:nvSpPr>
        <p:spPr>
          <a:xfrm rot="-985835">
            <a:off x="1360707" y="3210603"/>
            <a:ext cx="7921171" cy="1278075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9525">
                  <a:solidFill>
                    <a:schemeClr val="dk2"/>
                  </a:solidFill>
                  <a:prstDash val="solid"/>
                  <a:round/>
                  <a:headEnd len="sm" w="sm" type="none"/>
                  <a:tailEnd len="sm" w="sm" type="none"/>
                </a:ln>
                <a:solidFill>
                  <a:srgbClr val="FF0000"/>
                </a:solidFill>
                <a:latin typeface="Playfair Display"/>
              </a:rPr>
              <a:t>+ Ihre Fragen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Gefährliche Fallen: </a:t>
            </a:r>
            <a:r>
              <a:rPr lang="de"/>
              <a:t>Pig butchering scam</a:t>
            </a:r>
            <a:endParaRPr/>
          </a:p>
        </p:txBody>
      </p:sp>
      <p:pic>
        <p:nvPicPr>
          <p:cNvPr id="283" name="Google Shape;283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7187" y="1017725"/>
            <a:ext cx="3889624" cy="4148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Google Shape;288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9913" y="846100"/>
            <a:ext cx="8219623" cy="526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Du sollst nicht begehren …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Eine ganze Industrie mit Sklaven dahinter …</a:t>
            </a:r>
            <a:endParaRPr/>
          </a:p>
        </p:txBody>
      </p:sp>
      <p:pic>
        <p:nvPicPr>
          <p:cNvPr id="295" name="Google Shape;29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70125"/>
            <a:ext cx="6516727" cy="349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96" name="Google Shape;296;p44"/>
          <p:cNvSpPr txBox="1"/>
          <p:nvPr/>
        </p:nvSpPr>
        <p:spPr>
          <a:xfrm>
            <a:off x="0" y="4661100"/>
            <a:ext cx="7842600" cy="4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https://www.tagesschau.de/ausland/asien/myanmar-scam-zentren-befreiung-100.html</a:t>
            </a: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4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Email Posteingang *DingDong*: STOP, erstmal ganz langsam</a:t>
            </a:r>
            <a:endParaRPr/>
          </a:p>
        </p:txBody>
      </p:sp>
      <p:sp>
        <p:nvSpPr>
          <p:cNvPr id="302" name="Google Shape;302;p45"/>
          <p:cNvSpPr txBox="1"/>
          <p:nvPr>
            <p:ph idx="1" type="body"/>
          </p:nvPr>
        </p:nvSpPr>
        <p:spPr>
          <a:xfrm>
            <a:off x="322761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de"/>
              <a:t>Nichts ungeplantes und dringliches kommt per E-Mail.</a:t>
            </a:r>
            <a:endParaRPr/>
          </a:p>
        </p:txBody>
      </p:sp>
      <p:pic>
        <p:nvPicPr>
          <p:cNvPr id="303" name="Google Shape;303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22750" y="1910750"/>
            <a:ext cx="4081975" cy="22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6" y="1752550"/>
            <a:ext cx="3960625" cy="260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4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46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11" name="Google Shape;311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3442"/>
            <a:ext cx="9144001" cy="5141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4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7" name="Google Shape;317;p47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18" name="Google Shape;318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3442"/>
            <a:ext cx="9144001" cy="5141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4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4" name="Google Shape;324;p48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325" name="Google Shape;325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3442"/>
            <a:ext cx="9144001" cy="5141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Phishing-E-Mails im Detail</a:t>
            </a:r>
            <a:endParaRPr/>
          </a:p>
        </p:txBody>
      </p:sp>
      <p:sp>
        <p:nvSpPr>
          <p:cNvPr id="331" name="Google Shape;331;p49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latin typeface="Arial"/>
                <a:ea typeface="Arial"/>
                <a:cs typeface="Arial"/>
                <a:sym typeface="Arial"/>
              </a:rPr>
              <a:t>Merkmale:</a:t>
            </a:r>
            <a:endParaRPr b="1"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Dringender Betreff ("Ihr Konto wird gesperrt!").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Schlechte Grammatik und Rechtschreibung.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Fehlende Anrede, aber kann auch an Sie gezielt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highlight>
                  <a:srgbClr val="F4CCCC"/>
                </a:highlight>
                <a:latin typeface="Arial"/>
                <a:ea typeface="Arial"/>
                <a:cs typeface="Arial"/>
                <a:sym typeface="Arial"/>
              </a:rPr>
              <a:t>Unstimmige Absenderadressen.</a:t>
            </a:r>
            <a:endParaRPr sz="2000">
              <a:highlight>
                <a:srgbClr val="F4CCCC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highlight>
                  <a:srgbClr val="F4CCCC"/>
                </a:highlight>
                <a:latin typeface="Arial"/>
                <a:ea typeface="Arial"/>
                <a:cs typeface="Arial"/>
                <a:sym typeface="Arial"/>
              </a:rPr>
              <a:t>Links, die nicht zur angegebenen Domain führen.</a:t>
            </a:r>
            <a:endParaRPr sz="2000">
              <a:highlight>
                <a:srgbClr val="F4CCCC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latin typeface="Arial"/>
                <a:ea typeface="Arial"/>
                <a:cs typeface="Arial"/>
                <a:sym typeface="Arial"/>
              </a:rPr>
              <a:t>Wichtig: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Klicken Sie niemals auf Links oder Anhänge in verdächtigen E-Mails. </a:t>
            </a:r>
            <a:r>
              <a:rPr lang="de" sz="2000" u="sng">
                <a:latin typeface="Arial"/>
                <a:ea typeface="Arial"/>
                <a:cs typeface="Arial"/>
                <a:sym typeface="Arial"/>
              </a:rPr>
              <a:t>Es gibt keinen Bedarf !!!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→  Deutschland ist noch nicht so Digital :-)</a:t>
            </a:r>
            <a:endParaRPr sz="27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Google Shape;336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04197"/>
            <a:ext cx="9143999" cy="4935105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5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Wenn es sich lohnt, wird auch in das Porto investiert</a:t>
            </a:r>
            <a:endParaRPr/>
          </a:p>
        </p:txBody>
      </p:sp>
      <p:sp>
        <p:nvSpPr>
          <p:cNvPr id="338" name="Google Shape;338;p50"/>
          <p:cNvSpPr txBox="1"/>
          <p:nvPr/>
        </p:nvSpPr>
        <p:spPr>
          <a:xfrm>
            <a:off x="130950" y="4530500"/>
            <a:ext cx="88821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Quelle: </a:t>
            </a:r>
            <a:r>
              <a:rPr lang="de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4"/>
              </a:rPr>
              <a:t>https://www.vzhh.de/themen/finanzen/konto-karte/phishing-angriff-aufs-konto-jetzt-auch-als-brief-post</a:t>
            </a:r>
            <a:r>
              <a:rPr lang="de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5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KI-gestützte Bedrohungen</a:t>
            </a:r>
            <a:endParaRPr/>
          </a:p>
        </p:txBody>
      </p:sp>
      <p:sp>
        <p:nvSpPr>
          <p:cNvPr id="344" name="Google Shape;344;p5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latin typeface="Arial"/>
                <a:ea typeface="Arial"/>
                <a:cs typeface="Arial"/>
                <a:sym typeface="Arial"/>
              </a:rPr>
              <a:t>Stimmencloning: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Die Stimme einer Person wird mit KI nachgeahmt, um Betrugsmaschen wie den modernen Enkeltrick durchzuführen.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latin typeface="Arial"/>
                <a:ea typeface="Arial"/>
                <a:cs typeface="Arial"/>
                <a:sym typeface="Arial"/>
              </a:rPr>
              <a:t>Deepfakes: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Realistische, aber gefälschte Videos und Bilder, die zur Verbreitung von Falschinformationen genutzt werden.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000">
                <a:highlight>
                  <a:srgbClr val="F4CCCC"/>
                </a:highlight>
                <a:latin typeface="Arial"/>
                <a:ea typeface="Arial"/>
                <a:cs typeface="Arial"/>
                <a:sym typeface="Arial"/>
              </a:rPr>
              <a:t>Verifikation ist der Schlüssel:</a:t>
            </a:r>
            <a:r>
              <a:rPr lang="de" sz="2000">
                <a:highlight>
                  <a:srgbClr val="F4CCCC"/>
                </a:highlight>
                <a:latin typeface="Arial"/>
                <a:ea typeface="Arial"/>
                <a:cs typeface="Arial"/>
                <a:sym typeface="Arial"/>
              </a:rPr>
              <a:t> Rufen Sie Personen, die Sie um Geld bitten, immer über eine bekannte Telefonnummer zurück. Vereinbaren Sue ein Codewort.</a:t>
            </a:r>
            <a:endParaRPr sz="2000">
              <a:highlight>
                <a:srgbClr val="F4CCCC"/>
              </a:highlight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7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Wir alle haben ein Problem</a:t>
            </a:r>
            <a:endParaRPr/>
          </a:p>
        </p:txBody>
      </p:sp>
      <p:sp>
        <p:nvSpPr>
          <p:cNvPr id="82" name="Google Shape;82;p16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-"/>
            </a:pPr>
            <a:r>
              <a:rPr lang="de">
                <a:latin typeface="Arial"/>
                <a:ea typeface="Arial"/>
                <a:cs typeface="Arial"/>
                <a:sym typeface="Arial"/>
              </a:rPr>
              <a:t>es ist Generationenübergreifend</a:t>
            </a:r>
            <a:endParaRPr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8150" y="275353"/>
            <a:ext cx="4855849" cy="4855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5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So könnte es laufen</a:t>
            </a:r>
            <a:endParaRPr/>
          </a:p>
        </p:txBody>
      </p:sp>
      <p:pic>
        <p:nvPicPr>
          <p:cNvPr id="350" name="Google Shape;350;p52" title="Nachricht von Ella ｜ Without Consent [bu-fR8nrwjs].webm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170125"/>
            <a:ext cx="6792845" cy="3820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5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Schutz für Kinder: Sicher im digitalen Raum</a:t>
            </a:r>
            <a:endParaRPr/>
          </a:p>
        </p:txBody>
      </p:sp>
      <p:sp>
        <p:nvSpPr>
          <p:cNvPr id="356" name="Google Shape;356;p53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Cyber-Grooming:</a:t>
            </a:r>
            <a:r>
              <a:rPr lang="de" sz="1900">
                <a:latin typeface="Arial"/>
                <a:ea typeface="Arial"/>
                <a:cs typeface="Arial"/>
                <a:sym typeface="Arial"/>
              </a:rPr>
              <a:t> Erwachsene nehmen Kontakt zu Kindern auf, um sie zu manipulieren.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Doxxing:</a:t>
            </a:r>
            <a:r>
              <a:rPr lang="de" sz="1900">
                <a:latin typeface="Arial"/>
                <a:ea typeface="Arial"/>
                <a:cs typeface="Arial"/>
                <a:sym typeface="Arial"/>
              </a:rPr>
              <a:t> Die unbefugte Veröffentlichung privater</a:t>
            </a:r>
            <a:br>
              <a:rPr lang="de" sz="1900">
                <a:latin typeface="Arial"/>
                <a:ea typeface="Arial"/>
                <a:cs typeface="Arial"/>
                <a:sym typeface="Arial"/>
              </a:rPr>
            </a:br>
            <a:r>
              <a:rPr lang="de" sz="1900">
                <a:latin typeface="Arial"/>
                <a:ea typeface="Arial"/>
                <a:cs typeface="Arial"/>
                <a:sym typeface="Arial"/>
              </a:rPr>
              <a:t>Informationen im Internet.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2200">
                <a:latin typeface="Arial"/>
                <a:ea typeface="Arial"/>
                <a:cs typeface="Arial"/>
                <a:sym typeface="Arial"/>
              </a:rPr>
              <a:t>Lösung:</a:t>
            </a:r>
            <a:r>
              <a:rPr lang="de" sz="2200">
                <a:latin typeface="Arial"/>
                <a:ea typeface="Arial"/>
                <a:cs typeface="Arial"/>
                <a:sym typeface="Arial"/>
              </a:rPr>
              <a:t> Aufklärung, altersgerechte Einstellungen</a:t>
            </a:r>
            <a:br>
              <a:rPr lang="de" sz="2200">
                <a:latin typeface="Arial"/>
                <a:ea typeface="Arial"/>
                <a:cs typeface="Arial"/>
                <a:sym typeface="Arial"/>
              </a:rPr>
            </a:br>
            <a:r>
              <a:rPr lang="de" sz="2200">
                <a:latin typeface="Arial"/>
                <a:ea typeface="Arial"/>
                <a:cs typeface="Arial"/>
                <a:sym typeface="Arial"/>
              </a:rPr>
              <a:t>und ein offener Dialog sind der beste Schutz.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57" name="Google Shape;357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64300" y="1889625"/>
            <a:ext cx="2095500" cy="320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5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 Privatsphäre in sozialen Medien</a:t>
            </a:r>
            <a:endParaRPr/>
          </a:p>
        </p:txBody>
      </p:sp>
      <p:sp>
        <p:nvSpPr>
          <p:cNvPr id="363" name="Google Shape;363;p54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Datenschutz-Einstellungen:</a:t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de" sz="1900">
                <a:latin typeface="Arial"/>
                <a:ea typeface="Arial"/>
                <a:cs typeface="Arial"/>
                <a:sym typeface="Arial"/>
              </a:rPr>
              <a:t>Überprüfen Sie regelmäßig, wer Ihre Beiträge und persönlichen Daten sehen kann.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lang="de" sz="1900">
                <a:latin typeface="Arial"/>
                <a:ea typeface="Arial"/>
                <a:cs typeface="Arial"/>
                <a:sym typeface="Arial"/>
              </a:rPr>
              <a:t>Machen Sie Ihr Profil privat.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-349250" lvl="0" marL="45720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SzPts val="1900"/>
              <a:buFont typeface="Arial"/>
              <a:buChar char="●"/>
            </a:pPr>
            <a:r>
              <a:rPr b="1" lang="de" sz="1900" u="sng">
                <a:latin typeface="Arial"/>
                <a:ea typeface="Arial"/>
                <a:cs typeface="Arial"/>
                <a:sym typeface="Arial"/>
              </a:rPr>
              <a:t>Datensparsamkeit</a:t>
            </a:r>
            <a:endParaRPr b="1" sz="1900" u="sng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Digitale Fußspuren:</a:t>
            </a:r>
            <a:r>
              <a:rPr lang="de" sz="1900">
                <a:latin typeface="Arial"/>
                <a:ea typeface="Arial"/>
                <a:cs typeface="Arial"/>
                <a:sym typeface="Arial"/>
              </a:rPr>
              <a:t> Alles, was Sie online posten, kann </a:t>
            </a:r>
            <a:br>
              <a:rPr lang="de" sz="1900">
                <a:latin typeface="Arial"/>
                <a:ea typeface="Arial"/>
                <a:cs typeface="Arial"/>
                <a:sym typeface="Arial"/>
              </a:rPr>
            </a:br>
            <a:r>
              <a:rPr lang="de" sz="1900">
                <a:latin typeface="Arial"/>
                <a:ea typeface="Arial"/>
                <a:cs typeface="Arial"/>
                <a:sym typeface="Arial"/>
              </a:rPr>
              <a:t>Spuren hinterlassen. Seien Sie vorsichtig mit dem,</a:t>
            </a:r>
            <a:br>
              <a:rPr lang="de" sz="1900">
                <a:latin typeface="Arial"/>
                <a:ea typeface="Arial"/>
                <a:cs typeface="Arial"/>
                <a:sym typeface="Arial"/>
              </a:rPr>
            </a:br>
            <a:r>
              <a:rPr lang="de" sz="1900">
                <a:latin typeface="Arial"/>
                <a:ea typeface="Arial"/>
                <a:cs typeface="Arial"/>
                <a:sym typeface="Arial"/>
              </a:rPr>
              <a:t>was Sie teilen.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2600"/>
          </a:p>
        </p:txBody>
      </p:sp>
      <p:pic>
        <p:nvPicPr>
          <p:cNvPr id="364" name="Google Shape;364;p54"/>
          <p:cNvPicPr preferRelativeResize="0"/>
          <p:nvPr/>
        </p:nvPicPr>
        <p:blipFill rotWithShape="1">
          <a:blip r:embed="rId3">
            <a:alphaModFix/>
          </a:blip>
          <a:srcRect b="0" l="22217" r="22084" t="0"/>
          <a:stretch/>
        </p:blipFill>
        <p:spPr>
          <a:xfrm>
            <a:off x="6633100" y="2571750"/>
            <a:ext cx="2510901" cy="253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5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 Privatsphäre in sozialen Medien</a:t>
            </a:r>
            <a:endParaRPr/>
          </a:p>
        </p:txBody>
      </p:sp>
      <p:pic>
        <p:nvPicPr>
          <p:cNvPr id="370" name="Google Shape;370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2550" y="1081625"/>
            <a:ext cx="7620000" cy="381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5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Sichere Smartphone-Nutzung</a:t>
            </a:r>
            <a:endParaRPr/>
          </a:p>
        </p:txBody>
      </p:sp>
      <p:sp>
        <p:nvSpPr>
          <p:cNvPr id="376" name="Google Shape;376;p56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Laden Sie Apps nur aus offiziellen App-Stores herunter.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Prüfen Sie vor der Installation die angeforderten Berechtigungen (z.B. Zugriff auf Kontakte, Kamera).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Updates sind Pflicht, sowohl bei Smartphone-Betriebssystem, also auch Apps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AutoNum type="alphaLcPeriod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Eingebaute und Geplante Obsoleszenz beachten :-(</a:t>
            </a:r>
            <a:endParaRPr sz="20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0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5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Sicher, Sicherer und am Sichersten (sehr vereinfacht)</a:t>
            </a:r>
            <a:endParaRPr/>
          </a:p>
        </p:txBody>
      </p:sp>
      <p:pic>
        <p:nvPicPr>
          <p:cNvPr id="382" name="Google Shape;382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6852" y="1121600"/>
            <a:ext cx="1469400" cy="3612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5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95300" y="1170125"/>
            <a:ext cx="6691300" cy="3767625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57"/>
          <p:cNvSpPr txBox="1"/>
          <p:nvPr/>
        </p:nvSpPr>
        <p:spPr>
          <a:xfrm>
            <a:off x="5975300" y="4661125"/>
            <a:ext cx="12942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Sicher</a:t>
            </a:r>
            <a:endParaRPr sz="20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385" name="Google Shape;385;p57"/>
          <p:cNvSpPr txBox="1"/>
          <p:nvPr/>
        </p:nvSpPr>
        <p:spPr>
          <a:xfrm>
            <a:off x="3063725" y="4661133"/>
            <a:ext cx="12942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Sicherer</a:t>
            </a:r>
            <a:endParaRPr sz="20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386" name="Google Shape;386;p57"/>
          <p:cNvSpPr txBox="1"/>
          <p:nvPr/>
        </p:nvSpPr>
        <p:spPr>
          <a:xfrm>
            <a:off x="505350" y="4661119"/>
            <a:ext cx="18309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20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Am sichersten</a:t>
            </a:r>
            <a:endParaRPr sz="20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Smartphone-Sicherheit: Öffentliche WLANs</a:t>
            </a:r>
            <a:endParaRPr/>
          </a:p>
        </p:txBody>
      </p:sp>
      <p:sp>
        <p:nvSpPr>
          <p:cNvPr id="392" name="Google Shape;392;p58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Nutzen Sie diese Netzwerke nicht für sensible Transaktionen (Online-Banking, Shopping).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de" sz="2000">
                <a:latin typeface="Arial"/>
                <a:ea typeface="Arial"/>
                <a:cs typeface="Arial"/>
                <a:sym typeface="Arial"/>
              </a:rPr>
              <a:t>Empfehlung 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nutzen</a:t>
            </a:r>
            <a:r>
              <a:rPr lang="de" sz="2000">
                <a:latin typeface="Arial"/>
                <a:ea typeface="Arial"/>
                <a:cs typeface="Arial"/>
                <a:sym typeface="Arial"/>
              </a:rPr>
              <a:t> Sie diese nur im Notfall, seien Sie kein einfaches Opfer.</a:t>
            </a:r>
            <a:endParaRPr sz="2700"/>
          </a:p>
        </p:txBody>
      </p:sp>
      <p:sp>
        <p:nvSpPr>
          <p:cNvPr id="393" name="Google Shape;393;p58"/>
          <p:cNvSpPr txBox="1"/>
          <p:nvPr/>
        </p:nvSpPr>
        <p:spPr>
          <a:xfrm>
            <a:off x="542925" y="3547100"/>
            <a:ext cx="8067600" cy="5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5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Weitere Infos: </a:t>
            </a:r>
            <a:r>
              <a:rPr lang="de" sz="1500" u="sng">
                <a:solidFill>
                  <a:schemeClr val="hlink"/>
                </a:solidFill>
                <a:latin typeface="Playfair Display"/>
                <a:ea typeface="Playfair Display"/>
                <a:cs typeface="Playfair Display"/>
                <a:sym typeface="Playfair Display"/>
                <a:hlinkClick r:id="rId3"/>
              </a:rPr>
              <a:t>https://www.verbraucherzentrale.de/wissen/digitale-welt/datenschutz/oeffentliche-wlannetze-sicher-nutzen-darauf-sollten-sie-achten-19264</a:t>
            </a:r>
            <a:r>
              <a:rPr lang="de" sz="15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 </a:t>
            </a:r>
            <a:endParaRPr sz="15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394" name="Google Shape;394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27125" y="1017728"/>
            <a:ext cx="4397099" cy="3949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8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5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Fazit und offene Fragen</a:t>
            </a:r>
            <a:endParaRPr/>
          </a:p>
        </p:txBody>
      </p:sp>
      <p:sp>
        <p:nvSpPr>
          <p:cNvPr id="400" name="Google Shape;400;p59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Zusammenfassung:</a:t>
            </a:r>
            <a:r>
              <a:rPr lang="de" sz="1900">
                <a:latin typeface="Arial"/>
                <a:ea typeface="Arial"/>
                <a:cs typeface="Arial"/>
                <a:sym typeface="Arial"/>
              </a:rPr>
              <a:t> IT-Sicherheit ist kein Hexenwerk, sondern eine Frage der Achtsamkeit und des richtigen Verhaltens und Verständnisses.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t/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Ihre Rolle:</a:t>
            </a:r>
            <a:r>
              <a:rPr lang="de" sz="1900">
                <a:latin typeface="Arial"/>
                <a:ea typeface="Arial"/>
                <a:cs typeface="Arial"/>
                <a:sym typeface="Arial"/>
              </a:rPr>
              <a:t> Seien Sie neugierig, skeptisch und proaktiv. </a:t>
            </a:r>
            <a:r>
              <a:rPr lang="de" sz="1900" u="sng">
                <a:latin typeface="Arial"/>
                <a:ea typeface="Arial"/>
                <a:cs typeface="Arial"/>
                <a:sym typeface="Arial"/>
              </a:rPr>
              <a:t>Seien Sie der Hacker.</a:t>
            </a:r>
            <a:endParaRPr sz="1900" u="sng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b="1"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b="1" lang="de" sz="1900">
                <a:latin typeface="Arial"/>
                <a:ea typeface="Arial"/>
                <a:cs typeface="Arial"/>
                <a:sym typeface="Arial"/>
              </a:rPr>
              <a:t>Fragen und Diskussion:</a:t>
            </a:r>
            <a:r>
              <a:rPr lang="de" sz="1900">
                <a:latin typeface="Arial"/>
                <a:ea typeface="Arial"/>
                <a:cs typeface="Arial"/>
                <a:sym typeface="Arial"/>
              </a:rPr>
              <a:t> Ihre Fragen und Anregungen sind willkommen.</a:t>
            </a:r>
            <a:endParaRPr sz="19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type="title"/>
          </p:nvPr>
        </p:nvSpPr>
        <p:spPr>
          <a:xfrm>
            <a:off x="344250" y="1403850"/>
            <a:ext cx="8455500" cy="2146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Grundlagen (Kontext)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Die Protagonisten in diesem Spiel</a:t>
            </a:r>
            <a:endParaRPr/>
          </a:p>
        </p:txBody>
      </p:sp>
      <p:pic>
        <p:nvPicPr>
          <p:cNvPr id="94" name="Google Shape;94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09275" y="1017725"/>
            <a:ext cx="7725450" cy="4325899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8"/>
          <p:cNvSpPr txBox="1"/>
          <p:nvPr/>
        </p:nvSpPr>
        <p:spPr>
          <a:xfrm>
            <a:off x="311700" y="4575200"/>
            <a:ext cx="2234400" cy="409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Sicherheitsforscher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6" name="Google Shape;96;p18"/>
          <p:cNvSpPr txBox="1"/>
          <p:nvPr/>
        </p:nvSpPr>
        <p:spPr>
          <a:xfrm>
            <a:off x="5275750" y="4575200"/>
            <a:ext cx="1673100" cy="409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APT (Staaten)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7" name="Google Shape;97;p18"/>
          <p:cNvSpPr txBox="1"/>
          <p:nvPr/>
        </p:nvSpPr>
        <p:spPr>
          <a:xfrm>
            <a:off x="6871125" y="1017725"/>
            <a:ext cx="1563600" cy="911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Religion,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Krieg,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Kultur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8" name="Google Shape;98;p18"/>
          <p:cNvSpPr/>
          <p:nvPr/>
        </p:nvSpPr>
        <p:spPr>
          <a:xfrm>
            <a:off x="389350" y="1929125"/>
            <a:ext cx="1923600" cy="1880400"/>
          </a:xfrm>
          <a:prstGeom prst="noSmoking">
            <a:avLst>
              <a:gd fmla="val 18750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99" name="Google Shape;99;p18"/>
          <p:cNvSpPr/>
          <p:nvPr/>
        </p:nvSpPr>
        <p:spPr>
          <a:xfrm>
            <a:off x="5342321" y="1964576"/>
            <a:ext cx="3114600" cy="2631300"/>
          </a:xfrm>
          <a:prstGeom prst="noSmoking">
            <a:avLst>
              <a:gd fmla="val 18750" name="adj"/>
            </a:avLst>
          </a:prstGeom>
          <a:solidFill>
            <a:srgbClr val="F4CCCC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00" name="Google Shape;100;p18"/>
          <p:cNvSpPr txBox="1"/>
          <p:nvPr/>
        </p:nvSpPr>
        <p:spPr>
          <a:xfrm>
            <a:off x="3669225" y="2367150"/>
            <a:ext cx="1996500" cy="409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Cyber-Kriminelle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01" name="Google Shape;101;p18"/>
          <p:cNvSpPr txBox="1"/>
          <p:nvPr/>
        </p:nvSpPr>
        <p:spPr>
          <a:xfrm>
            <a:off x="1963300" y="3809525"/>
            <a:ext cx="2234400" cy="409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Aktivisten, Rebellen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9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de"/>
              <a:t>fbi most wanted</a:t>
            </a:r>
            <a:endParaRPr/>
          </a:p>
        </p:txBody>
      </p:sp>
      <p:pic>
        <p:nvPicPr>
          <p:cNvPr id="108" name="Google Shape;10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58351"/>
            <a:ext cx="9144001" cy="462679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9"/>
          <p:cNvSpPr txBox="1"/>
          <p:nvPr/>
        </p:nvSpPr>
        <p:spPr>
          <a:xfrm>
            <a:off x="417200" y="3130375"/>
            <a:ext cx="1996500" cy="4092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Cyber-Kriminelle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sp>
        <p:nvSpPr>
          <p:cNvPr id="110" name="Google Shape;110;p19"/>
          <p:cNvSpPr txBox="1"/>
          <p:nvPr/>
        </p:nvSpPr>
        <p:spPr>
          <a:xfrm>
            <a:off x="3932250" y="2780800"/>
            <a:ext cx="5040600" cy="4575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APT (Advanced  Persistent Threaths) / Staaten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Google Shape;115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75577" y="0"/>
            <a:ext cx="5792845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0"/>
          <p:cNvSpPr txBox="1"/>
          <p:nvPr/>
        </p:nvSpPr>
        <p:spPr>
          <a:xfrm>
            <a:off x="6307150" y="4816075"/>
            <a:ext cx="575100" cy="188100"/>
          </a:xfrm>
          <a:prstGeom prst="rect">
            <a:avLst/>
          </a:prstGeom>
          <a:noFill/>
          <a:ln cap="flat" cmpd="sng" w="2857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21"/>
          <p:cNvPicPr preferRelativeResize="0"/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/>
              <a:t>APT  (Advanced Persistent Teenagers) / GenZ Rebellen</a:t>
            </a:r>
            <a:endParaRPr/>
          </a:p>
        </p:txBody>
      </p:sp>
      <p:sp>
        <p:nvSpPr>
          <p:cNvPr id="123" name="Google Shape;123;p21"/>
          <p:cNvSpPr txBox="1"/>
          <p:nvPr>
            <p:ph idx="1" type="body"/>
          </p:nvPr>
        </p:nvSpPr>
        <p:spPr>
          <a:xfrm>
            <a:off x="311700" y="1234075"/>
            <a:ext cx="8520600" cy="333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4" name="Google Shape;124;p21"/>
          <p:cNvPicPr preferRelativeResize="0"/>
          <p:nvPr/>
        </p:nvPicPr>
        <p:blipFill rotWithShape="1">
          <a:blip r:embed="rId4">
            <a:alphaModFix/>
          </a:blip>
          <a:srcRect b="0" l="23486" r="14493" t="0"/>
          <a:stretch/>
        </p:blipFill>
        <p:spPr>
          <a:xfrm>
            <a:off x="2723300" y="1411400"/>
            <a:ext cx="2920176" cy="2648675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1"/>
          <p:cNvSpPr txBox="1"/>
          <p:nvPr/>
        </p:nvSpPr>
        <p:spPr>
          <a:xfrm>
            <a:off x="3337124" y="4060075"/>
            <a:ext cx="1498800" cy="5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" sz="1800">
                <a:solidFill>
                  <a:schemeClr val="dk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Arion Kurtaj</a:t>
            </a:r>
            <a:endParaRPr sz="1800">
              <a:solidFill>
                <a:schemeClr val="dk2"/>
              </a:solidFill>
              <a:latin typeface="Playfair Display"/>
              <a:ea typeface="Playfair Display"/>
              <a:cs typeface="Playfair Display"/>
              <a:sym typeface="Playfair Display"/>
            </a:endParaRPr>
          </a:p>
        </p:txBody>
      </p:sp>
      <p:pic>
        <p:nvPicPr>
          <p:cNvPr id="126" name="Google Shape;126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4313" y="1017725"/>
            <a:ext cx="2847975" cy="16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2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698" y="1288648"/>
            <a:ext cx="1788100" cy="178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5702" y="3172225"/>
            <a:ext cx="1788100" cy="177526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Pop">
  <a:themeElements>
    <a:clrScheme name="Pop">
      <a:dk1>
        <a:srgbClr val="F8E71C"/>
      </a:dk1>
      <a:lt1>
        <a:srgbClr val="FFFFFF"/>
      </a:lt1>
      <a:dk2>
        <a:srgbClr val="000000"/>
      </a:dk2>
      <a:lt2>
        <a:srgbClr val="D9D9D9"/>
      </a:lt2>
      <a:accent1>
        <a:srgbClr val="666666"/>
      </a:accent1>
      <a:accent2>
        <a:srgbClr val="483165"/>
      </a:accent2>
      <a:accent3>
        <a:srgbClr val="EB1E95"/>
      </a:accent3>
      <a:accent4>
        <a:srgbClr val="01AFD1"/>
      </a:accent4>
      <a:accent5>
        <a:srgbClr val="0F9D58"/>
      </a:accent5>
      <a:accent6>
        <a:srgbClr val="9C27B0"/>
      </a:accent6>
      <a:hlink>
        <a:srgbClr val="0F9D58"/>
      </a:hlink>
      <a:folHlink>
        <a:srgbClr val="0F9D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